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ourd Bold" charset="1" panose="00000800000000000000"/>
      <p:regular r:id="rId17"/>
    </p:embeddedFont>
    <p:embeddedFont>
      <p:font typeface="Rubik" charset="1" panose="00000000000000000000"/>
      <p:regular r:id="rId18"/>
    </p:embeddedFont>
    <p:embeddedFont>
      <p:font typeface="Canva Sans Bold" charset="1" panose="020B0803030501040103"/>
      <p:regular r:id="rId19"/>
    </p:embeddedFont>
    <p:embeddedFont>
      <p:font typeface="Rubik Semi-Bold" charset="1" panose="000000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8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Relationship Id="rId5" Target="slide2.xml" Type="http://schemas.openxmlformats.org/officeDocument/2006/relationships/slid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2114" y="-2862820"/>
            <a:ext cx="16012640" cy="16012640"/>
          </a:xfrm>
          <a:custGeom>
            <a:avLst/>
            <a:gdLst/>
            <a:ahLst/>
            <a:cxnLst/>
            <a:rect r="r" b="b" t="t" l="l"/>
            <a:pathLst>
              <a:path h="16012640" w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6110" y="8811102"/>
            <a:ext cx="2725212" cy="538229"/>
          </a:xfrm>
          <a:custGeom>
            <a:avLst/>
            <a:gdLst/>
            <a:ahLst/>
            <a:cxnLst/>
            <a:rect r="r" b="b" t="t" l="l"/>
            <a:pathLst>
              <a:path h="538229" w="2725212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1432">
            <a:off x="9849560" y="806750"/>
            <a:ext cx="6668620" cy="7868578"/>
          </a:xfrm>
          <a:custGeom>
            <a:avLst/>
            <a:gdLst/>
            <a:ahLst/>
            <a:cxnLst/>
            <a:rect r="r" b="b" t="t" l="l"/>
            <a:pathLst>
              <a:path h="7868578" w="6668620">
                <a:moveTo>
                  <a:pt x="0" y="0"/>
                </a:moveTo>
                <a:lnTo>
                  <a:pt x="6668619" y="0"/>
                </a:lnTo>
                <a:lnTo>
                  <a:pt x="6668619" y="7868578"/>
                </a:lnTo>
                <a:lnTo>
                  <a:pt x="0" y="7868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7314" y="8206400"/>
            <a:ext cx="1738940" cy="873817"/>
          </a:xfrm>
          <a:custGeom>
            <a:avLst/>
            <a:gdLst/>
            <a:ahLst/>
            <a:cxnLst/>
            <a:rect r="r" b="b" t="t" l="l"/>
            <a:pathLst>
              <a:path h="873817" w="1738940">
                <a:moveTo>
                  <a:pt x="0" y="0"/>
                </a:moveTo>
                <a:lnTo>
                  <a:pt x="1738940" y="0"/>
                </a:lnTo>
                <a:lnTo>
                  <a:pt x="1738940" y="873817"/>
                </a:lnTo>
                <a:lnTo>
                  <a:pt x="0" y="87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6045" y="8409174"/>
            <a:ext cx="941477" cy="445062"/>
          </a:xfrm>
          <a:custGeom>
            <a:avLst/>
            <a:gdLst/>
            <a:ahLst/>
            <a:cxnLst/>
            <a:rect r="r" b="b" t="t" l="l"/>
            <a:pathLst>
              <a:path h="445062" w="941477">
                <a:moveTo>
                  <a:pt x="0" y="0"/>
                </a:moveTo>
                <a:lnTo>
                  <a:pt x="941478" y="0"/>
                </a:lnTo>
                <a:lnTo>
                  <a:pt x="941478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3261" y="1047750"/>
            <a:ext cx="810209" cy="549469"/>
          </a:xfrm>
          <a:custGeom>
            <a:avLst/>
            <a:gdLst/>
            <a:ahLst/>
            <a:cxnLst/>
            <a:rect r="r" b="b" t="t" l="l"/>
            <a:pathLst>
              <a:path h="549469" w="810209">
                <a:moveTo>
                  <a:pt x="0" y="0"/>
                </a:moveTo>
                <a:lnTo>
                  <a:pt x="810209" y="0"/>
                </a:lnTo>
                <a:lnTo>
                  <a:pt x="810209" y="549469"/>
                </a:lnTo>
                <a:lnTo>
                  <a:pt x="0" y="549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1126" y="3088674"/>
            <a:ext cx="10990268" cy="24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2"/>
              </a:lnSpc>
            </a:pPr>
            <a:r>
              <a:rPr lang="en-US" sz="6492">
                <a:solidFill>
                  <a:srgbClr val="FFFFFF"/>
                </a:solidFill>
                <a:latin typeface="Nourd Bold"/>
              </a:rPr>
              <a:t>Face Recognition Attendance Based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1126" y="5884659"/>
            <a:ext cx="8682149" cy="63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3"/>
              </a:lnSpc>
            </a:pPr>
            <a:r>
              <a:rPr lang="en-US" sz="3595">
                <a:solidFill>
                  <a:srgbClr val="FFFFFF"/>
                </a:solidFill>
                <a:latin typeface="Rubik"/>
              </a:rPr>
              <a:t>BY YASH BHANDARE &amp; NAYAN KOTHARI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41526" y="502927"/>
            <a:ext cx="11544602" cy="8148133"/>
            <a:chOff x="0" y="0"/>
            <a:chExt cx="3040554" cy="2146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40554" cy="2146010"/>
            </a:xfrm>
            <a:custGeom>
              <a:avLst/>
              <a:gdLst/>
              <a:ahLst/>
              <a:cxnLst/>
              <a:rect r="r" b="b" t="t" l="l"/>
              <a:pathLst>
                <a:path h="2146010" w="3040554">
                  <a:moveTo>
                    <a:pt x="52308" y="0"/>
                  </a:moveTo>
                  <a:lnTo>
                    <a:pt x="2988246" y="0"/>
                  </a:lnTo>
                  <a:cubicBezTo>
                    <a:pt x="3002119" y="0"/>
                    <a:pt x="3015424" y="5511"/>
                    <a:pt x="3025233" y="15321"/>
                  </a:cubicBezTo>
                  <a:cubicBezTo>
                    <a:pt x="3035043" y="25130"/>
                    <a:pt x="3040554" y="38435"/>
                    <a:pt x="3040554" y="52308"/>
                  </a:cubicBezTo>
                  <a:lnTo>
                    <a:pt x="3040554" y="2093703"/>
                  </a:lnTo>
                  <a:cubicBezTo>
                    <a:pt x="3040554" y="2107576"/>
                    <a:pt x="3035043" y="2120880"/>
                    <a:pt x="3025233" y="2130690"/>
                  </a:cubicBezTo>
                  <a:cubicBezTo>
                    <a:pt x="3015424" y="2140499"/>
                    <a:pt x="3002119" y="2146010"/>
                    <a:pt x="2988246" y="2146010"/>
                  </a:cubicBezTo>
                  <a:lnTo>
                    <a:pt x="52308" y="2146010"/>
                  </a:lnTo>
                  <a:cubicBezTo>
                    <a:pt x="38435" y="2146010"/>
                    <a:pt x="25130" y="2140499"/>
                    <a:pt x="15321" y="2130690"/>
                  </a:cubicBezTo>
                  <a:cubicBezTo>
                    <a:pt x="5511" y="2120880"/>
                    <a:pt x="0" y="2107576"/>
                    <a:pt x="0" y="2093703"/>
                  </a:cubicBezTo>
                  <a:lnTo>
                    <a:pt x="0" y="52308"/>
                  </a:lnTo>
                  <a:cubicBezTo>
                    <a:pt x="0" y="38435"/>
                    <a:pt x="5511" y="25130"/>
                    <a:pt x="15321" y="15321"/>
                  </a:cubicBezTo>
                  <a:cubicBezTo>
                    <a:pt x="25130" y="5511"/>
                    <a:pt x="38435" y="0"/>
                    <a:pt x="52308" y="0"/>
                  </a:cubicBezTo>
                  <a:close/>
                </a:path>
              </a:pathLst>
            </a:custGeom>
            <a:solidFill>
              <a:srgbClr val="6DBD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040554" cy="2193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82758" y="3105150"/>
            <a:ext cx="4223476" cy="4666824"/>
          </a:xfrm>
          <a:custGeom>
            <a:avLst/>
            <a:gdLst/>
            <a:ahLst/>
            <a:cxnLst/>
            <a:rect r="r" b="b" t="t" l="l"/>
            <a:pathLst>
              <a:path h="4666824" w="4223476">
                <a:moveTo>
                  <a:pt x="0" y="0"/>
                </a:moveTo>
                <a:lnTo>
                  <a:pt x="4223477" y="0"/>
                </a:lnTo>
                <a:lnTo>
                  <a:pt x="4223477" y="4666824"/>
                </a:lnTo>
                <a:lnTo>
                  <a:pt x="0" y="4666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335" y="7771974"/>
            <a:ext cx="3391716" cy="669864"/>
          </a:xfrm>
          <a:custGeom>
            <a:avLst/>
            <a:gdLst/>
            <a:ahLst/>
            <a:cxnLst/>
            <a:rect r="r" b="b" t="t" l="l"/>
            <a:pathLst>
              <a:path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40961" y="6099772"/>
            <a:ext cx="3026539" cy="932612"/>
            <a:chOff x="0" y="0"/>
            <a:chExt cx="4035385" cy="12434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Rubik Semi-Bold"/>
                </a:rPr>
                <a:t>NAYAN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96324"/>
              <a:ext cx="4035385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Rubik"/>
                </a:rPr>
                <a:t>Project Lead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448559" y="2106592"/>
            <a:ext cx="899189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Nourd Bold"/>
              </a:rPr>
              <a:t>For questions, reach out to: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40961" y="3844740"/>
            <a:ext cx="3026539" cy="932612"/>
            <a:chOff x="0" y="0"/>
            <a:chExt cx="4035385" cy="124348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403538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Rubik Semi-Bold"/>
                </a:rPr>
                <a:t>YASH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96324"/>
              <a:ext cx="4035385" cy="547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Rubik"/>
                </a:rPr>
                <a:t>Project Lead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9506" y="1028700"/>
            <a:ext cx="12328989" cy="8229600"/>
          </a:xfrm>
          <a:custGeom>
            <a:avLst/>
            <a:gdLst/>
            <a:ahLst/>
            <a:cxnLst/>
            <a:rect r="r" b="b" t="t" l="l"/>
            <a:pathLst>
              <a:path h="8229600" w="12328989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98209" y="524309"/>
            <a:ext cx="20489622" cy="9238381"/>
            <a:chOff x="0" y="0"/>
            <a:chExt cx="5396444" cy="2433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6444" cy="2433154"/>
            </a:xfrm>
            <a:custGeom>
              <a:avLst/>
              <a:gdLst/>
              <a:ahLst/>
              <a:cxnLst/>
              <a:rect r="r" b="b" t="t" l="l"/>
              <a:pathLst>
                <a:path h="2433154" w="5396444">
                  <a:moveTo>
                    <a:pt x="29472" y="0"/>
                  </a:moveTo>
                  <a:lnTo>
                    <a:pt x="5366972" y="0"/>
                  </a:lnTo>
                  <a:cubicBezTo>
                    <a:pt x="5374788" y="0"/>
                    <a:pt x="5382285" y="3105"/>
                    <a:pt x="5387812" y="8632"/>
                  </a:cubicBezTo>
                  <a:cubicBezTo>
                    <a:pt x="5393339" y="14159"/>
                    <a:pt x="5396444" y="21656"/>
                    <a:pt x="5396444" y="29472"/>
                  </a:cubicBezTo>
                  <a:lnTo>
                    <a:pt x="5396444" y="2403682"/>
                  </a:lnTo>
                  <a:cubicBezTo>
                    <a:pt x="5396444" y="2411498"/>
                    <a:pt x="5393339" y="2418995"/>
                    <a:pt x="5387812" y="2424522"/>
                  </a:cubicBezTo>
                  <a:cubicBezTo>
                    <a:pt x="5382285" y="2430049"/>
                    <a:pt x="5374788" y="2433154"/>
                    <a:pt x="5366972" y="2433154"/>
                  </a:cubicBezTo>
                  <a:lnTo>
                    <a:pt x="29472" y="2433154"/>
                  </a:lnTo>
                  <a:cubicBezTo>
                    <a:pt x="21656" y="2433154"/>
                    <a:pt x="14159" y="2430049"/>
                    <a:pt x="8632" y="2424522"/>
                  </a:cubicBezTo>
                  <a:cubicBezTo>
                    <a:pt x="3105" y="2418995"/>
                    <a:pt x="0" y="2411498"/>
                    <a:pt x="0" y="2403682"/>
                  </a:cubicBezTo>
                  <a:lnTo>
                    <a:pt x="0" y="29472"/>
                  </a:lnTo>
                  <a:cubicBezTo>
                    <a:pt x="0" y="21656"/>
                    <a:pt x="3105" y="14159"/>
                    <a:pt x="8632" y="8632"/>
                  </a:cubicBezTo>
                  <a:cubicBezTo>
                    <a:pt x="14159" y="3105"/>
                    <a:pt x="21656" y="0"/>
                    <a:pt x="29472" y="0"/>
                  </a:cubicBezTo>
                  <a:close/>
                </a:path>
              </a:pathLst>
            </a:custGeom>
            <a:solidFill>
              <a:srgbClr val="6DBD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6444" cy="2480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6545123" y="6250558"/>
            <a:ext cx="0" cy="2802916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2153446" y="6250558"/>
            <a:ext cx="0" cy="2802916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014934" y="4551350"/>
            <a:ext cx="4717407" cy="931688"/>
          </a:xfrm>
          <a:custGeom>
            <a:avLst/>
            <a:gdLst/>
            <a:ahLst/>
            <a:cxnLst/>
            <a:rect r="r" b="b" t="t" l="l"/>
            <a:pathLst>
              <a:path h="931688" w="4717407">
                <a:moveTo>
                  <a:pt x="0" y="0"/>
                </a:moveTo>
                <a:lnTo>
                  <a:pt x="4717406" y="0"/>
                </a:lnTo>
                <a:lnTo>
                  <a:pt x="4717406" y="931688"/>
                </a:lnTo>
                <a:lnTo>
                  <a:pt x="0" y="93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40360" y="1028700"/>
            <a:ext cx="5666553" cy="3824924"/>
          </a:xfrm>
          <a:custGeom>
            <a:avLst/>
            <a:gdLst/>
            <a:ahLst/>
            <a:cxnLst/>
            <a:rect r="r" b="b" t="t" l="l"/>
            <a:pathLst>
              <a:path h="3824924" w="5666553">
                <a:moveTo>
                  <a:pt x="0" y="0"/>
                </a:moveTo>
                <a:lnTo>
                  <a:pt x="5666554" y="0"/>
                </a:lnTo>
                <a:lnTo>
                  <a:pt x="5666554" y="3824924"/>
                </a:lnTo>
                <a:lnTo>
                  <a:pt x="0" y="3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16008" y="1985153"/>
            <a:ext cx="5666553" cy="153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Canva Sans Bold"/>
              </a:rPr>
              <a:t>Abstract and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8412" y="4340224"/>
            <a:ext cx="16821745" cy="491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ubik"/>
              </a:rPr>
              <a:t>Abstract: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ubik"/>
              </a:rPr>
              <a:t>Innovative attendance tracking solution using facial recognition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ubik"/>
              </a:rPr>
              <a:t>Automates and enhances accuracy, security, and efficiency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ubik"/>
              </a:rPr>
              <a:t>Introduction: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ubik"/>
              </a:rPr>
              <a:t>What it is: Biometric technology for attendance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ubik"/>
              </a:rPr>
              <a:t>How it works: Captures and analyzes facial images for accurate logging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92205"/>
            <a:ext cx="7843358" cy="4114800"/>
            <a:chOff x="0" y="0"/>
            <a:chExt cx="2065740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740" cy="1083733"/>
            </a:xfrm>
            <a:custGeom>
              <a:avLst/>
              <a:gdLst/>
              <a:ahLst/>
              <a:cxnLst/>
              <a:rect r="r" b="b" t="t" l="l"/>
              <a:pathLst>
                <a:path h="1083733" w="2065740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6DBDFF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65740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4737" y="4913938"/>
            <a:ext cx="3797075" cy="1044196"/>
          </a:xfrm>
          <a:custGeom>
            <a:avLst/>
            <a:gdLst/>
            <a:ahLst/>
            <a:cxnLst/>
            <a:rect r="r" b="b" t="t" l="l"/>
            <a:pathLst>
              <a:path h="1044196" w="3797075">
                <a:moveTo>
                  <a:pt x="0" y="0"/>
                </a:moveTo>
                <a:lnTo>
                  <a:pt x="3797074" y="0"/>
                </a:lnTo>
                <a:lnTo>
                  <a:pt x="3797074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15942" y="4492205"/>
            <a:ext cx="7843358" cy="4114800"/>
            <a:chOff x="0" y="0"/>
            <a:chExt cx="2065740" cy="1083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5740" cy="1083733"/>
            </a:xfrm>
            <a:custGeom>
              <a:avLst/>
              <a:gdLst/>
              <a:ahLst/>
              <a:cxnLst/>
              <a:rect r="r" b="b" t="t" l="l"/>
              <a:pathLst>
                <a:path h="1083733" w="2065740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6DBDFF">
                <a:alpha val="2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65740" cy="113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45401" y="4913938"/>
            <a:ext cx="3797075" cy="1044196"/>
          </a:xfrm>
          <a:custGeom>
            <a:avLst/>
            <a:gdLst/>
            <a:ahLst/>
            <a:cxnLst/>
            <a:rect r="r" b="b" t="t" l="l"/>
            <a:pathLst>
              <a:path h="1044196" w="3797075">
                <a:moveTo>
                  <a:pt x="0" y="0"/>
                </a:moveTo>
                <a:lnTo>
                  <a:pt x="3797075" y="0"/>
                </a:lnTo>
                <a:lnTo>
                  <a:pt x="3797075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67584" y="3517877"/>
            <a:ext cx="3391716" cy="669864"/>
          </a:xfrm>
          <a:custGeom>
            <a:avLst/>
            <a:gdLst/>
            <a:ahLst/>
            <a:cxnLst/>
            <a:rect r="r" b="b" t="t" l="l"/>
            <a:pathLst>
              <a:path h="669864" w="3391716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09908" y="1028700"/>
            <a:ext cx="2907069" cy="2489177"/>
          </a:xfrm>
          <a:custGeom>
            <a:avLst/>
            <a:gdLst/>
            <a:ahLst/>
            <a:cxnLst/>
            <a:rect r="r" b="b" t="t" l="l"/>
            <a:pathLst>
              <a:path h="2489177" w="2907069">
                <a:moveTo>
                  <a:pt x="0" y="0"/>
                </a:moveTo>
                <a:lnTo>
                  <a:pt x="2907068" y="0"/>
                </a:lnTo>
                <a:lnTo>
                  <a:pt x="2907068" y="2489177"/>
                </a:lnTo>
                <a:lnTo>
                  <a:pt x="0" y="2489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12308921" cy="1613074"/>
            <a:chOff x="0" y="0"/>
            <a:chExt cx="16411895" cy="215076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16411895" cy="1093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60"/>
                </a:lnSpc>
              </a:pPr>
              <a:r>
                <a:rPr lang="en-US" sz="5200">
                  <a:solidFill>
                    <a:srgbClr val="FFFFFF"/>
                  </a:solidFill>
                  <a:latin typeface="Nourd Bold"/>
                </a:rPr>
                <a:t>Motivation and Problem Statement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518715"/>
              <a:ext cx="16411895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92275" y="5164573"/>
            <a:ext cx="290332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GOALS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37621" y="9500303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FFFFFF"/>
                </a:solidFill>
                <a:latin typeface="Nourd Bold"/>
                <a:hlinkClick r:id="rId5" action="ppaction://hlinksldjump"/>
              </a:rPr>
              <a:t>Back to Agenda Page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973476" y="9410700"/>
            <a:ext cx="1013470" cy="509269"/>
          </a:xfrm>
          <a:custGeom>
            <a:avLst/>
            <a:gdLst/>
            <a:ahLst/>
            <a:cxnLst/>
            <a:rect r="r" b="b" t="t" l="l"/>
            <a:pathLst>
              <a:path h="509269" w="1013470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205860" y="9528878"/>
            <a:ext cx="548701" cy="259386"/>
          </a:xfrm>
          <a:custGeom>
            <a:avLst/>
            <a:gdLst/>
            <a:ahLst/>
            <a:cxnLst/>
            <a:rect r="r" b="b" t="t" l="l"/>
            <a:pathLst>
              <a:path h="259386" w="548701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rot="0">
            <a:off x="0" y="9191625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3372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037211" y="5048382"/>
            <a:ext cx="2712125" cy="56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MOTIVATION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998" y="6322061"/>
            <a:ext cx="6660678" cy="149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2"/>
              </a:lnSpc>
            </a:pPr>
            <a:r>
              <a:rPr lang="en-US" sz="2887">
                <a:solidFill>
                  <a:srgbClr val="FFFFFF"/>
                </a:solidFill>
                <a:latin typeface="Canva Sans"/>
              </a:rPr>
              <a:t>Enhances accuracy, reduces errors, improves security, provides data insights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04205" y="6154414"/>
            <a:ext cx="6909542" cy="245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FFFFFF"/>
                </a:solidFill>
                <a:latin typeface="Canva Sans"/>
              </a:rPr>
              <a:t>Traditional methods are error-prone, time-consuming, and insecure</a:t>
            </a:r>
          </a:p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FFFFFF"/>
                </a:solidFill>
                <a:latin typeface="Canva Sans"/>
              </a:rPr>
              <a:t>Solution: Automated, accurate, and secure attendance system</a:t>
            </a:r>
          </a:p>
          <a:p>
            <a:pPr algn="l">
              <a:lnSpc>
                <a:spcPts val="394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7512" y="1826640"/>
            <a:ext cx="1564881" cy="1605144"/>
          </a:xfrm>
          <a:custGeom>
            <a:avLst/>
            <a:gdLst/>
            <a:ahLst/>
            <a:cxnLst/>
            <a:rect r="r" b="b" t="t" l="l"/>
            <a:pathLst>
              <a:path h="1605144" w="1564881">
                <a:moveTo>
                  <a:pt x="0" y="0"/>
                </a:moveTo>
                <a:lnTo>
                  <a:pt x="1564881" y="0"/>
                </a:lnTo>
                <a:lnTo>
                  <a:pt x="1564881" y="1605144"/>
                </a:lnTo>
                <a:lnTo>
                  <a:pt x="0" y="1605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76844" y="3705289"/>
            <a:ext cx="3482456" cy="351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3"/>
              </a:lnSpc>
            </a:pPr>
          </a:p>
          <a:p>
            <a:pPr algn="just">
              <a:lnSpc>
                <a:spcPts val="4003"/>
              </a:lnSpc>
            </a:pPr>
            <a:r>
              <a:rPr lang="en-US" sz="2859">
                <a:solidFill>
                  <a:srgbClr val="FFFFFF"/>
                </a:solidFill>
                <a:latin typeface="Canva Sans"/>
              </a:rPr>
              <a:t>Promote Convenience:</a:t>
            </a:r>
          </a:p>
          <a:p>
            <a:pPr algn="just">
              <a:lnSpc>
                <a:spcPts val="4003"/>
              </a:lnSpc>
            </a:pPr>
            <a:r>
              <a:rPr lang="en-US" sz="2859">
                <a:solidFill>
                  <a:srgbClr val="FFFFFF"/>
                </a:solidFill>
                <a:latin typeface="Canva Sans"/>
              </a:rPr>
              <a:t>Contactless and user-friendly solution</a:t>
            </a:r>
          </a:p>
          <a:p>
            <a:pPr algn="just">
              <a:lnSpc>
                <a:spcPts val="400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516372" y="1911439"/>
            <a:ext cx="1669640" cy="1669640"/>
          </a:xfrm>
          <a:custGeom>
            <a:avLst/>
            <a:gdLst/>
            <a:ahLst/>
            <a:cxnLst/>
            <a:rect r="r" b="b" t="t" l="l"/>
            <a:pathLst>
              <a:path h="1669640" w="1669640">
                <a:moveTo>
                  <a:pt x="0" y="0"/>
                </a:moveTo>
                <a:lnTo>
                  <a:pt x="1669641" y="0"/>
                </a:lnTo>
                <a:lnTo>
                  <a:pt x="1669641" y="1669640"/>
                </a:lnTo>
                <a:lnTo>
                  <a:pt x="0" y="1669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87102" y="1717559"/>
            <a:ext cx="1874104" cy="2057400"/>
          </a:xfrm>
          <a:custGeom>
            <a:avLst/>
            <a:gdLst/>
            <a:ahLst/>
            <a:cxnLst/>
            <a:rect r="r" b="b" t="t" l="l"/>
            <a:pathLst>
              <a:path h="2057400" w="1874104">
                <a:moveTo>
                  <a:pt x="0" y="0"/>
                </a:moveTo>
                <a:lnTo>
                  <a:pt x="1874104" y="0"/>
                </a:lnTo>
                <a:lnTo>
                  <a:pt x="18741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44082" y="1688705"/>
            <a:ext cx="1791589" cy="177987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5628846" y="7862139"/>
            <a:ext cx="1444694" cy="1754043"/>
          </a:xfrm>
          <a:custGeom>
            <a:avLst/>
            <a:gdLst/>
            <a:ahLst/>
            <a:cxnLst/>
            <a:rect r="r" b="b" t="t" l="l"/>
            <a:pathLst>
              <a:path h="1754043" w="1444694">
                <a:moveTo>
                  <a:pt x="0" y="0"/>
                </a:moveTo>
                <a:lnTo>
                  <a:pt x="1444693" y="0"/>
                </a:lnTo>
                <a:lnTo>
                  <a:pt x="1444693" y="1754043"/>
                </a:lnTo>
                <a:lnTo>
                  <a:pt x="0" y="1754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37925" y="319086"/>
            <a:ext cx="9236631" cy="127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Rubik"/>
              </a:rPr>
              <a:t>Objectives and 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037" y="4003065"/>
            <a:ext cx="4155945" cy="148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Canva Sans"/>
              </a:rPr>
              <a:t>Increase Accuracy:</a:t>
            </a:r>
          </a:p>
          <a:p>
            <a:pPr algn="ctr">
              <a:lnSpc>
                <a:spcPts val="3977"/>
              </a:lnSpc>
            </a:pPr>
            <a:r>
              <a:rPr lang="en-US" sz="2840">
                <a:solidFill>
                  <a:srgbClr val="FFFFFF"/>
                </a:solidFill>
                <a:latin typeface="Canva Sans"/>
              </a:rPr>
              <a:t>Eliminate human errors</a:t>
            </a:r>
          </a:p>
          <a:p>
            <a:pPr algn="ctr">
              <a:lnSpc>
                <a:spcPts val="397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036939" y="3847779"/>
            <a:ext cx="2948342" cy="273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Canva Sans"/>
              </a:rPr>
              <a:t>Enhance Efficiency:</a:t>
            </a:r>
          </a:p>
          <a:p>
            <a:pPr algn="ctr">
              <a:lnSpc>
                <a:spcPts val="3681"/>
              </a:lnSpc>
            </a:pPr>
            <a:r>
              <a:rPr lang="en-US" sz="2629">
                <a:solidFill>
                  <a:srgbClr val="FFFFFF"/>
                </a:solidFill>
                <a:latin typeface="Canva Sans"/>
              </a:rPr>
              <a:t>Speed up attendance logging</a:t>
            </a:r>
          </a:p>
          <a:p>
            <a:pPr algn="ctr">
              <a:lnSpc>
                <a:spcPts val="368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509897" y="4076379"/>
            <a:ext cx="3462005" cy="295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Improve Security: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Ensure only authorized individuals are marked present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556099" y="7582004"/>
            <a:ext cx="3462005" cy="2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Provide Data Insights: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Generate valuable attendance data</a:t>
            </a:r>
          </a:p>
          <a:p>
            <a:pPr algn="ctr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8193" y="3352772"/>
            <a:ext cx="14563998" cy="391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 Accuracy and reliability of facial recognition technology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Efficiency improvement in attendance tracking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Security enhancements through biometric identification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User acceptance and satisfaction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Comparative analysis of traditional vs. biometric systems</a:t>
            </a:r>
          </a:p>
          <a:p>
            <a:pPr algn="ctr">
              <a:lnSpc>
                <a:spcPts val="51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00155" y="7142091"/>
            <a:ext cx="3339943" cy="3144909"/>
          </a:xfrm>
          <a:custGeom>
            <a:avLst/>
            <a:gdLst/>
            <a:ahLst/>
            <a:cxnLst/>
            <a:rect r="r" b="b" t="t" l="l"/>
            <a:pathLst>
              <a:path h="3144909" w="3339943">
                <a:moveTo>
                  <a:pt x="0" y="0"/>
                </a:moveTo>
                <a:lnTo>
                  <a:pt x="3339943" y="0"/>
                </a:lnTo>
                <a:lnTo>
                  <a:pt x="3339943" y="3144909"/>
                </a:lnTo>
                <a:lnTo>
                  <a:pt x="0" y="314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7625" y="319087"/>
            <a:ext cx="14614566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Canva Sans Bold"/>
              </a:rPr>
              <a:t>Literature Survey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1676" y="584832"/>
            <a:ext cx="1713368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Project Scope and Limitations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21603" y="3020574"/>
            <a:ext cx="2497098" cy="110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Canva Sans Bold"/>
              </a:rPr>
              <a:t>Scope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31618" y="3039624"/>
            <a:ext cx="57461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Limitations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37371" y="4784918"/>
            <a:ext cx="3086100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System design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Integration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Testing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Deployment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Data security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4397" y="4784918"/>
            <a:ext cx="585692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Accuracy in diverse conditions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privacy concerns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high costs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user acceptance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8759" y="4431854"/>
            <a:ext cx="3715260" cy="4114800"/>
          </a:xfrm>
          <a:custGeom>
            <a:avLst/>
            <a:gdLst/>
            <a:ahLst/>
            <a:cxnLst/>
            <a:rect r="r" b="b" t="t" l="l"/>
            <a:pathLst>
              <a:path h="4114800" w="3715260">
                <a:moveTo>
                  <a:pt x="0" y="0"/>
                </a:moveTo>
                <a:lnTo>
                  <a:pt x="3715260" y="0"/>
                </a:lnTo>
                <a:lnTo>
                  <a:pt x="37152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8919" y="7302014"/>
            <a:ext cx="3512211" cy="2489280"/>
          </a:xfrm>
          <a:custGeom>
            <a:avLst/>
            <a:gdLst/>
            <a:ahLst/>
            <a:cxnLst/>
            <a:rect r="r" b="b" t="t" l="l"/>
            <a:pathLst>
              <a:path h="2489280" w="3512211">
                <a:moveTo>
                  <a:pt x="0" y="0"/>
                </a:moveTo>
                <a:lnTo>
                  <a:pt x="3512211" y="0"/>
                </a:lnTo>
                <a:lnTo>
                  <a:pt x="3512211" y="2489280"/>
                </a:lnTo>
                <a:lnTo>
                  <a:pt x="0" y="248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93428"/>
            <a:ext cx="1585126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System Analysis and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79115"/>
            <a:ext cx="12850059" cy="206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System Analysis: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Comparative study shows high accuracy, efficiency, and enhanced security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Initial high costs balanced by long-term savings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62650"/>
            <a:ext cx="644259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System Design: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0-Level Data Flow Diagram (DFD)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ML Model Design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</a:rPr>
              <a:t>Entity-Relationship Diagram (E-R))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7620" y="159703"/>
            <a:ext cx="1351276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Implementation Details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0047" y="2468947"/>
            <a:ext cx="78613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Hardware Requirements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97801" y="2468947"/>
            <a:ext cx="761249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Software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7934" y="3964746"/>
            <a:ext cx="5837515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High-resolution cameras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Powerful processors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Sufficient storage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Reliable network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Display devices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Backup power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38028" y="3964746"/>
            <a:ext cx="7129343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Facial recognition algorithm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atabase management system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 interface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Integration APIs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Security software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Networking software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Operating system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Backup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Recovery software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8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712" y="1246041"/>
            <a:ext cx="3158109" cy="8229600"/>
          </a:xfrm>
          <a:custGeom>
            <a:avLst/>
            <a:gdLst/>
            <a:ahLst/>
            <a:cxnLst/>
            <a:rect r="r" b="b" t="t" l="l"/>
            <a:pathLst>
              <a:path h="8229600" w="3158109">
                <a:moveTo>
                  <a:pt x="0" y="0"/>
                </a:moveTo>
                <a:lnTo>
                  <a:pt x="3158109" y="0"/>
                </a:lnTo>
                <a:lnTo>
                  <a:pt x="31581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55766" y="377210"/>
            <a:ext cx="12817478" cy="156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8"/>
              </a:lnSpc>
            </a:pPr>
            <a:r>
              <a:rPr lang="en-US" sz="9213">
                <a:solidFill>
                  <a:srgbClr val="FFFFFF"/>
                </a:solidFill>
                <a:latin typeface="Canva Sans Bold"/>
              </a:rPr>
              <a:t>User Interfaces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14366" y="3019576"/>
            <a:ext cx="333244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Main Window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14366" y="5733894"/>
            <a:ext cx="320694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Login Screen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34821" y="8412312"/>
            <a:ext cx="489484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Admin Dashboard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4711030" y="1704819"/>
            <a:ext cx="3158109" cy="8229600"/>
          </a:xfrm>
          <a:custGeom>
            <a:avLst/>
            <a:gdLst/>
            <a:ahLst/>
            <a:cxnLst/>
            <a:rect r="r" b="b" t="t" l="l"/>
            <a:pathLst>
              <a:path h="8229600" w="3158109">
                <a:moveTo>
                  <a:pt x="0" y="0"/>
                </a:moveTo>
                <a:lnTo>
                  <a:pt x="3158109" y="0"/>
                </a:lnTo>
                <a:lnTo>
                  <a:pt x="31581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56167" y="4671867"/>
            <a:ext cx="445305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Registartion Form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99183" y="7216504"/>
            <a:ext cx="47670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Canva Sans Bold"/>
              </a:rPr>
              <a:t>Attendance Button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DAGIgeg9dHY</dc:identifier>
  <dcterms:modified xsi:type="dcterms:W3CDTF">2011-08-01T06:04:30Z</dcterms:modified>
  <cp:revision>1</cp:revision>
  <dc:title>Blue White 3D Project Plan Business Presentation</dc:title>
</cp:coreProperties>
</file>